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sldIdLst>
    <p:sldId id="256" r:id="rId2"/>
    <p:sldId id="351" r:id="rId3"/>
    <p:sldId id="258" r:id="rId4"/>
    <p:sldId id="365" r:id="rId5"/>
    <p:sldId id="366" r:id="rId6"/>
    <p:sldId id="367" r:id="rId7"/>
    <p:sldId id="368" r:id="rId8"/>
    <p:sldId id="369" r:id="rId9"/>
    <p:sldId id="370" r:id="rId10"/>
    <p:sldId id="371" r:id="rId11"/>
    <p:sldId id="380" r:id="rId12"/>
    <p:sldId id="382" r:id="rId13"/>
    <p:sldId id="372" r:id="rId14"/>
    <p:sldId id="373" r:id="rId15"/>
    <p:sldId id="374" r:id="rId16"/>
    <p:sldId id="375" r:id="rId17"/>
    <p:sldId id="376" r:id="rId18"/>
    <p:sldId id="377" r:id="rId19"/>
    <p:sldId id="378" r:id="rId20"/>
    <p:sldId id="379" r:id="rId21"/>
    <p:sldId id="358" r:id="rId22"/>
    <p:sldId id="385" r:id="rId23"/>
    <p:sldId id="383" r:id="rId24"/>
    <p:sldId id="384" r:id="rId25"/>
    <p:sldId id="386" r:id="rId26"/>
    <p:sldId id="363" r:id="rId27"/>
    <p:sldId id="318" r:id="rId2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B6"/>
    <a:srgbClr val="F15B23"/>
    <a:srgbClr val="E7ED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7" autoAdjust="0"/>
  </p:normalViewPr>
  <p:slideViewPr>
    <p:cSldViewPr>
      <p:cViewPr varScale="1">
        <p:scale>
          <a:sx n="74" d="100"/>
          <a:sy n="74" d="100"/>
        </p:scale>
        <p:origin x="48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28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A90AC3-D4F2-4863-8047-6B02988E5187}" type="datetimeFigureOut">
              <a:rPr lang="pl-PL" smtClean="0"/>
              <a:pPr/>
              <a:t>24.02.2025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78DFC1-D414-4A7C-AFC3-7994941EB69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0AC3-D4F2-4863-8047-6B02988E5187}" type="datetimeFigureOut">
              <a:rPr lang="pl-PL" smtClean="0"/>
              <a:pPr/>
              <a:t>24.02.2025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DFC1-D414-4A7C-AFC3-7994941EB69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0AC3-D4F2-4863-8047-6B02988E5187}" type="datetimeFigureOut">
              <a:rPr lang="pl-PL" smtClean="0"/>
              <a:pPr/>
              <a:t>24.02.2025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DFC1-D414-4A7C-AFC3-7994941EB69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0AC3-D4F2-4863-8047-6B02988E5187}" type="datetimeFigureOut">
              <a:rPr lang="pl-PL" smtClean="0"/>
              <a:pPr/>
              <a:t>24.02.2025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DFC1-D414-4A7C-AFC3-7994941EB69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0AC3-D4F2-4863-8047-6B02988E5187}" type="datetimeFigureOut">
              <a:rPr lang="pl-PL" smtClean="0"/>
              <a:pPr/>
              <a:t>24.02.2025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DFC1-D414-4A7C-AFC3-7994941EB69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0AC3-D4F2-4863-8047-6B02988E5187}" type="datetimeFigureOut">
              <a:rPr lang="pl-PL" smtClean="0"/>
              <a:pPr/>
              <a:t>24.02.2025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DFC1-D414-4A7C-AFC3-7994941EB69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0AC3-D4F2-4863-8047-6B02988E5187}" type="datetimeFigureOut">
              <a:rPr lang="pl-PL" smtClean="0"/>
              <a:pPr/>
              <a:t>24.02.2025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DFC1-D414-4A7C-AFC3-7994941EB69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0AC3-D4F2-4863-8047-6B02988E5187}" type="datetimeFigureOut">
              <a:rPr lang="pl-PL" smtClean="0"/>
              <a:pPr/>
              <a:t>24.02.2025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DFC1-D414-4A7C-AFC3-7994941EB69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0AC3-D4F2-4863-8047-6B02988E5187}" type="datetimeFigureOut">
              <a:rPr lang="pl-PL" smtClean="0"/>
              <a:pPr/>
              <a:t>24.02.2025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DFC1-D414-4A7C-AFC3-7994941EB69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EA90AC3-D4F2-4863-8047-6B02988E5187}" type="datetimeFigureOut">
              <a:rPr lang="pl-PL" smtClean="0"/>
              <a:pPr/>
              <a:t>24.02.2025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DFC1-D414-4A7C-AFC3-7994941EB69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A90AC3-D4F2-4863-8047-6B02988E5187}" type="datetimeFigureOut">
              <a:rPr lang="pl-PL" smtClean="0"/>
              <a:pPr/>
              <a:t>24.02.2025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78DFC1-D414-4A7C-AFC3-7994941EB69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EA90AC3-D4F2-4863-8047-6B02988E5187}" type="datetimeFigureOut">
              <a:rPr lang="pl-PL" smtClean="0"/>
              <a:pPr/>
              <a:t>24.02.2025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B78DFC1-D414-4A7C-AFC3-7994941EB69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hyperlink" Target="http://www.kanal-elblaski-lgd.pl/" TargetMode="External"/><Relationship Id="rId3" Type="http://schemas.openxmlformats.org/officeDocument/2006/relationships/image" Target="../media/image11.jpeg"/><Relationship Id="rId7" Type="http://schemas.openxmlformats.org/officeDocument/2006/relationships/image" Target="../media/image9.emf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.png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8.bin"/><Relationship Id="rId5" Type="http://schemas.openxmlformats.org/officeDocument/2006/relationships/image" Target="../media/image13.jpeg"/><Relationship Id="rId15" Type="http://schemas.openxmlformats.org/officeDocument/2006/relationships/hyperlink" Target="mailto:biuro@kanal-elblaski-lgd.pl" TargetMode="External"/><Relationship Id="rId10" Type="http://schemas.openxmlformats.org/officeDocument/2006/relationships/image" Target="../media/image14.jpeg"/><Relationship Id="rId4" Type="http://schemas.openxmlformats.org/officeDocument/2006/relationships/image" Target="../media/image12.png"/><Relationship Id="rId9" Type="http://schemas.openxmlformats.org/officeDocument/2006/relationships/image" Target="../media/image10.emf"/><Relationship Id="rId14" Type="http://schemas.openxmlformats.org/officeDocument/2006/relationships/hyperlink" Target="http://www.kanalelblaski.e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918648" cy="1199704"/>
          </a:xfrm>
        </p:spPr>
        <p:txBody>
          <a:bodyPr anchor="b"/>
          <a:lstStyle/>
          <a:p>
            <a:r>
              <a:rPr lang="pl-PL" sz="2000" b="1" dirty="0" smtClean="0">
                <a:solidFill>
                  <a:srgbClr val="F15B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Elbląg, </a:t>
            </a:r>
            <a:r>
              <a:rPr lang="pl-PL" sz="2000" b="1" dirty="0" smtClean="0">
                <a:solidFill>
                  <a:srgbClr val="F15B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25 lutego 2025 </a:t>
            </a:r>
            <a:r>
              <a:rPr lang="pl-PL" sz="2000" b="1" dirty="0">
                <a:solidFill>
                  <a:srgbClr val="F15B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roku</a:t>
            </a:r>
            <a:endParaRPr lang="pl-PL" sz="800" b="1" dirty="0">
              <a:solidFill>
                <a:srgbClr val="F15B2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4" name="Prostokąt 10"/>
          <p:cNvSpPr>
            <a:spLocks noGrp="1" noChangeArrowheads="1"/>
          </p:cNvSpPr>
          <p:nvPr>
            <p:ph type="ctrTitle"/>
          </p:nvPr>
        </p:nvSpPr>
        <p:spPr bwMode="auto">
          <a:xfrm>
            <a:off x="683568" y="1807833"/>
            <a:ext cx="7990656" cy="1911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033463">
              <a:lnSpc>
                <a:spcPct val="110000"/>
              </a:lnSpc>
              <a:defRPr/>
            </a:pPr>
            <a:r>
              <a:rPr lang="pl-PL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„Razem można więcej”</a:t>
            </a:r>
            <a:r>
              <a:rPr lang="pl-PL" sz="1600" dirty="0">
                <a:solidFill>
                  <a:srgbClr val="DE5A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br>
              <a:rPr lang="pl-PL" sz="1600" dirty="0">
                <a:solidFill>
                  <a:srgbClr val="DE5A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</a:br>
            <a:r>
              <a:rPr lang="pl-PL" sz="2800" dirty="0" smtClean="0">
                <a:solidFill>
                  <a:srgbClr val="0080B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Warsztat refleksyjny</a:t>
            </a:r>
            <a:br>
              <a:rPr lang="pl-PL" sz="2800" dirty="0" smtClean="0">
                <a:solidFill>
                  <a:srgbClr val="0080B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</a:br>
            <a:r>
              <a:rPr lang="pl-PL" sz="2400" dirty="0" smtClean="0">
                <a:solidFill>
                  <a:srgbClr val="0080B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Stowarzyszenia Łączy Nas Kanał Elbląski </a:t>
            </a:r>
            <a:br>
              <a:rPr lang="pl-PL" sz="2400" dirty="0" smtClean="0">
                <a:solidFill>
                  <a:srgbClr val="0080B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</a:br>
            <a:r>
              <a:rPr lang="pl-PL" sz="2400" dirty="0" smtClean="0">
                <a:solidFill>
                  <a:srgbClr val="0080B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Lokalna Grupa Działania</a:t>
            </a:r>
            <a:endParaRPr lang="pl-PL" altLang="pl-PL" sz="2400" dirty="0">
              <a:solidFill>
                <a:srgbClr val="0080B6"/>
              </a:solidFill>
            </a:endParaRPr>
          </a:p>
        </p:txBody>
      </p:sp>
      <p:sp>
        <p:nvSpPr>
          <p:cNvPr id="5" name="Prostokąt 10"/>
          <p:cNvSpPr>
            <a:spLocks noChangeArrowheads="1"/>
          </p:cNvSpPr>
          <p:nvPr/>
        </p:nvSpPr>
        <p:spPr bwMode="auto">
          <a:xfrm>
            <a:off x="2330410" y="772833"/>
            <a:ext cx="10704514" cy="321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050" dirty="0"/>
          </a:p>
        </p:txBody>
      </p:sp>
      <p:pic>
        <p:nvPicPr>
          <p:cNvPr id="1216" name="Picture 192" descr="PSWPR 2023-2027-logo-k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22" b="8885"/>
          <a:stretch>
            <a:fillRect/>
          </a:stretch>
        </p:blipFill>
        <p:spPr bwMode="auto">
          <a:xfrm>
            <a:off x="713153" y="241764"/>
            <a:ext cx="2232248" cy="963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7" name="Picture 193" descr="Logo_UE_RGB_Logo_EU_RGB-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93" b="12709"/>
          <a:stretch>
            <a:fillRect/>
          </a:stretch>
        </p:blipFill>
        <p:spPr bwMode="auto">
          <a:xfrm>
            <a:off x="5213954" y="358411"/>
            <a:ext cx="3460270" cy="84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5896" y="341222"/>
            <a:ext cx="1187505" cy="7641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0693492"/>
              </p:ext>
            </p:extLst>
          </p:nvPr>
        </p:nvGraphicFramePr>
        <p:xfrm>
          <a:off x="457200" y="1481138"/>
          <a:ext cx="8229600" cy="3835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2194"/>
                <a:gridCol w="3807406"/>
              </a:tblGrid>
              <a:tr h="507702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2016-2024</a:t>
                      </a:r>
                      <a:endParaRPr lang="pl-PL" dirty="0"/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Inkubator 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– umowy</a:t>
                      </a:r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  <a:endParaRPr kumimoji="0" lang="pl-PL" sz="1800" b="1" kern="1200" dirty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Inkubator  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– kwoty umów</a:t>
                      </a:r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299.222,00</a:t>
                      </a:r>
                      <a:endParaRPr kumimoji="0" lang="pl-PL" sz="1800" b="1" kern="1200" dirty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6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Inkubator 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– płatności</a:t>
                      </a:r>
                      <a:endParaRPr lang="pl-PL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281.656,53</a:t>
                      </a:r>
                    </a:p>
                  </a:txBody>
                  <a:tcPr anchor="ctr"/>
                </a:tc>
              </a:tr>
              <a:tr h="36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Wzmocnienie. kapitału społ. – umowy</a:t>
                      </a:r>
                      <a:endParaRPr lang="pl-PL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  <a:endParaRPr kumimoji="0" lang="pl-PL" sz="1800" b="1" kern="1200" dirty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83671">
                <a:tc>
                  <a:txBody>
                    <a:bodyPr/>
                    <a:lstStyle/>
                    <a:p>
                      <a:pPr algn="l"/>
                      <a:r>
                        <a:rPr lang="pl-PL" sz="16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Wzmocnienie. kapitału społ. – kwoty umów</a:t>
                      </a:r>
                      <a:endParaRPr lang="pl-P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50.000,00</a:t>
                      </a:r>
                      <a:endParaRPr kumimoji="0" lang="pl-PL" sz="1800" b="1" kern="1200" dirty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836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Wzmocnienie. kapitału społ.  – płatności</a:t>
                      </a:r>
                      <a:endParaRPr lang="pl-PL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50.000,00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II. Podsumowanie</a:t>
            </a:r>
            <a:b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2016-2024 </a:t>
            </a:r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roku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1223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3940408"/>
              </p:ext>
            </p:extLst>
          </p:nvPr>
        </p:nvGraphicFramePr>
        <p:xfrm>
          <a:off x="457200" y="1481138"/>
          <a:ext cx="7931224" cy="2099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1861"/>
                <a:gridCol w="3669363"/>
              </a:tblGrid>
              <a:tr h="507702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RAZEM</a:t>
                      </a:r>
                      <a:endParaRPr lang="pl-PL" dirty="0"/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Projekty współpracy -umowy</a:t>
                      </a:r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6</a:t>
                      </a:r>
                      <a:endParaRPr kumimoji="0" lang="pl-PL" sz="1800" b="1" kern="1200" dirty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Projekty współpracy 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– kwoty umów</a:t>
                      </a:r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1.657.502,00</a:t>
                      </a:r>
                    </a:p>
                  </a:txBody>
                  <a:tcPr anchor="ctr"/>
                </a:tc>
              </a:tr>
              <a:tr h="36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Projekty współpracy 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– płatności</a:t>
                      </a:r>
                      <a:endParaRPr lang="pl-PL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kern="120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1.657.502,00</a:t>
                      </a:r>
                      <a:endParaRPr kumimoji="0" lang="pl-PL" sz="1800" b="1" kern="1200" dirty="0" smtClean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II. Podsumowanie</a:t>
            </a:r>
            <a:b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2016-2024 </a:t>
            </a:r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roku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54365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II. Podsumowanie</a:t>
            </a:r>
            <a:b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2016-2024 </a:t>
            </a:r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roku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446744" y="270892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2800" b="1" dirty="0" smtClean="0">
                <a:solidFill>
                  <a:srgbClr val="0080B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Inne działania KE LGD</a:t>
            </a:r>
            <a:endParaRPr lang="pl-PL" sz="2800" b="1" dirty="0" smtClean="0">
              <a:solidFill>
                <a:srgbClr val="0080B6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rebuchet MS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47411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829761"/>
          </a:xfrm>
        </p:spPr>
        <p:txBody>
          <a:bodyPr anchor="ctr">
            <a:noAutofit/>
          </a:bodyPr>
          <a:lstStyle/>
          <a:p>
            <a:r>
              <a:rPr lang="pl-PL" sz="4400" dirty="0" smtClean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4400" dirty="0" smtClean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4400" dirty="0" smtClean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4400" dirty="0" smtClean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4400" dirty="0" smtClean="0">
                <a:solidFill>
                  <a:srgbClr val="0080B6"/>
                </a:solidFill>
                <a:latin typeface="Trebuchet MS" pitchFamily="34" charset="0"/>
              </a:rPr>
              <a:t>III. </a:t>
            </a:r>
            <a:r>
              <a:rPr lang="pl-PL" sz="3600" dirty="0">
                <a:solidFill>
                  <a:srgbClr val="0080B6"/>
                </a:solidFill>
                <a:latin typeface="Trebuchet MS" pitchFamily="34" charset="0"/>
              </a:rPr>
              <a:t>Tezy do </a:t>
            </a:r>
            <a:r>
              <a:rPr lang="pl-PL" sz="3600" dirty="0" smtClean="0">
                <a:solidFill>
                  <a:srgbClr val="0080B6"/>
                </a:solidFill>
                <a:latin typeface="Trebuchet MS" pitchFamily="34" charset="0"/>
              </a:rPr>
              <a:t>dyskusji</a:t>
            </a:r>
            <a:r>
              <a:rPr lang="pl-PL" sz="3600" dirty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3600" dirty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3600" dirty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3600" dirty="0">
                <a:solidFill>
                  <a:srgbClr val="0080B6"/>
                </a:solidFill>
                <a:latin typeface="Trebuchet MS" pitchFamily="34" charset="0"/>
              </a:rPr>
            </a:br>
            <a:endParaRPr lang="pl-PL" sz="5400" dirty="0"/>
          </a:p>
        </p:txBody>
      </p:sp>
      <p:sp>
        <p:nvSpPr>
          <p:cNvPr id="10" name="Podtytuł 9"/>
          <p:cNvSpPr>
            <a:spLocks noGrp="1"/>
          </p:cNvSpPr>
          <p:nvPr>
            <p:ph type="subTitle" idx="1"/>
          </p:nvPr>
        </p:nvSpPr>
        <p:spPr>
          <a:xfrm>
            <a:off x="683568" y="2708920"/>
            <a:ext cx="7772400" cy="1656184"/>
          </a:xfrm>
        </p:spPr>
        <p:txBody>
          <a:bodyPr>
            <a:normAutofit/>
          </a:bodyPr>
          <a:lstStyle/>
          <a:p>
            <a:endParaRPr lang="pl-PL" sz="3200" b="1" dirty="0" smtClean="0">
              <a:solidFill>
                <a:srgbClr val="F15B2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graphicFrame>
        <p:nvGraphicFramePr>
          <p:cNvPr id="2050" name="Object 24"/>
          <p:cNvGraphicFramePr>
            <a:graphicFrameLocks noChangeAspect="1"/>
          </p:cNvGraphicFramePr>
          <p:nvPr/>
        </p:nvGraphicFramePr>
        <p:xfrm>
          <a:off x="1043608" y="1916832"/>
          <a:ext cx="1977877" cy="1290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33" name="CorelDRAW" r:id="rId3" imgW="4361688" imgH="2846832" progId="CorelDRAW.Graphic.14">
                  <p:embed/>
                </p:oleObj>
              </mc:Choice>
              <mc:Fallback>
                <p:oleObj name="CorelDRAW" r:id="rId3" imgW="4361688" imgH="2846832" progId="CorelDRAW.Graphic.1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916832"/>
                        <a:ext cx="1977877" cy="1290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186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III. </a:t>
            </a:r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Dyskusja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pl-PL" sz="2400" b="1" dirty="0" smtClean="0">
                <a:solidFill>
                  <a:srgbClr val="0080B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1. Czy </a:t>
            </a:r>
            <a:r>
              <a:rPr lang="pl-PL" sz="2400" b="1" dirty="0">
                <a:solidFill>
                  <a:srgbClr val="0080B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realizacja finansowa i rzeczowa LSR przebiegała zgodnie z planem i można ją uznać za zadowalającą</a:t>
            </a:r>
            <a:r>
              <a:rPr lang="pl-PL" sz="2400" b="1" dirty="0" smtClean="0">
                <a:solidFill>
                  <a:srgbClr val="0080B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?</a:t>
            </a:r>
          </a:p>
          <a:p>
            <a:pPr>
              <a:buFont typeface="Arial"/>
              <a:buChar char="•"/>
            </a:pPr>
            <a:r>
              <a:rPr lang="pl-PL" sz="2400" b="1" dirty="0">
                <a:solidFill>
                  <a:srgbClr val="F15B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Jeżeli nie to czy poziom realizacji może negatywnie wpłynąć na realizację celów LSR?</a:t>
            </a:r>
          </a:p>
          <a:p>
            <a:pPr>
              <a:buFont typeface="Arial"/>
              <a:buChar char="•"/>
            </a:pPr>
            <a:r>
              <a:rPr lang="pl-PL" sz="2400" b="1" dirty="0">
                <a:solidFill>
                  <a:srgbClr val="F15B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Jakie można wskazać przyczyny odstępstw od planu?</a:t>
            </a:r>
          </a:p>
          <a:p>
            <a:pPr>
              <a:buFont typeface="Arial"/>
              <a:buChar char="•"/>
            </a:pPr>
            <a:r>
              <a:rPr lang="pl-PL" sz="2400" b="1" dirty="0">
                <a:solidFill>
                  <a:srgbClr val="F15B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Jakie działania można podjąć, by uniknąć ich        </a:t>
            </a:r>
            <a:r>
              <a:rPr lang="pl-PL" sz="2400" b="1" dirty="0" smtClean="0">
                <a:solidFill>
                  <a:srgbClr val="F15B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   </a:t>
            </a:r>
            <a:r>
              <a:rPr lang="pl-PL" sz="2400" b="1" dirty="0">
                <a:solidFill>
                  <a:srgbClr val="F15B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w kolejnym roku?</a:t>
            </a:r>
          </a:p>
        </p:txBody>
      </p:sp>
    </p:spTree>
    <p:extLst>
      <p:ext uri="{BB962C8B-B14F-4D97-AF65-F5344CB8AC3E}">
        <p14:creationId xmlns:p14="http://schemas.microsoft.com/office/powerpoint/2010/main" val="2635057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III. </a:t>
            </a:r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Dyskusja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pl-PL" sz="2400" b="1" dirty="0">
                <a:solidFill>
                  <a:srgbClr val="0080B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2. Czy jakość projektów wybieranych we wszystkich obszarach tematycznych jest zadowalająca</a:t>
            </a:r>
            <a:r>
              <a:rPr lang="pl-PL" sz="2400" b="1" dirty="0" smtClean="0">
                <a:solidFill>
                  <a:srgbClr val="0080B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?</a:t>
            </a:r>
          </a:p>
          <a:p>
            <a:pPr>
              <a:buFont typeface="Arial"/>
              <a:buChar char="•"/>
            </a:pPr>
            <a:r>
              <a:rPr lang="pl-PL" sz="2400" b="1" dirty="0">
                <a:solidFill>
                  <a:srgbClr val="F15B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W jakich obszarach tematycznych jakość wniosków budzi wątpliwość?</a:t>
            </a:r>
          </a:p>
          <a:p>
            <a:pPr>
              <a:buFont typeface="Arial"/>
              <a:buChar char="•"/>
            </a:pPr>
            <a:r>
              <a:rPr lang="pl-PL" sz="2400" b="1" dirty="0">
                <a:solidFill>
                  <a:srgbClr val="F15B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Jeżeli nie, to jak odbije się to na realizacji celów LSR?</a:t>
            </a:r>
          </a:p>
          <a:p>
            <a:pPr>
              <a:buFont typeface="Arial"/>
              <a:buChar char="•"/>
            </a:pPr>
            <a:r>
              <a:rPr lang="pl-PL" sz="2400" b="1" dirty="0">
                <a:solidFill>
                  <a:srgbClr val="F15B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Co można zrobić by podnieść jakość wniosków?</a:t>
            </a:r>
          </a:p>
        </p:txBody>
      </p:sp>
    </p:spTree>
    <p:extLst>
      <p:ext uri="{BB962C8B-B14F-4D97-AF65-F5344CB8AC3E}">
        <p14:creationId xmlns:p14="http://schemas.microsoft.com/office/powerpoint/2010/main" val="2311863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III. </a:t>
            </a:r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Dyskusja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pl-PL" sz="2400" b="1" dirty="0">
                <a:solidFill>
                  <a:srgbClr val="0080B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3. W jakim stopniu stosowane kryteria wyboru projektów spełniają swoją rolę?</a:t>
            </a:r>
          </a:p>
          <a:p>
            <a:pPr>
              <a:buFont typeface="Arial"/>
              <a:buChar char="•"/>
            </a:pPr>
            <a:r>
              <a:rPr lang="pl-PL" sz="2400" b="1" dirty="0">
                <a:solidFill>
                  <a:srgbClr val="F15B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Czy są jednoznaczne, obiektywne, czy pozwalają wybrać najlepsze wnioski?</a:t>
            </a:r>
          </a:p>
          <a:p>
            <a:pPr>
              <a:buFont typeface="Arial"/>
              <a:buChar char="•"/>
            </a:pPr>
            <a:r>
              <a:rPr lang="pl-PL" sz="2400" b="1" dirty="0">
                <a:solidFill>
                  <a:srgbClr val="F15B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Czy wnioskodawcy zgłaszają wątpliwości odnośnie kryteriów, jakie?</a:t>
            </a:r>
          </a:p>
          <a:p>
            <a:pPr>
              <a:buFont typeface="Arial"/>
              <a:buChar char="•"/>
            </a:pPr>
            <a:r>
              <a:rPr lang="pl-PL" sz="2400" b="1" dirty="0">
                <a:solidFill>
                  <a:srgbClr val="F15B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Co można zrobić, żeby poprawić katalog kryteriów?</a:t>
            </a:r>
          </a:p>
        </p:txBody>
      </p:sp>
    </p:spTree>
    <p:extLst>
      <p:ext uri="{BB962C8B-B14F-4D97-AF65-F5344CB8AC3E}">
        <p14:creationId xmlns:p14="http://schemas.microsoft.com/office/powerpoint/2010/main" val="587202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III. </a:t>
            </a:r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Dyskusja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pl-PL" sz="2400" b="1" dirty="0">
                <a:solidFill>
                  <a:srgbClr val="0080B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4. Czy z perspektywy wybieranych projektów realizowane w ramach LSR przedsięwzięcia można nadal uznać za adekwatne względem kluczowych potrzeb społeczności z obszaru LGD?</a:t>
            </a:r>
          </a:p>
          <a:p>
            <a:pPr>
              <a:buFont typeface="Arial"/>
              <a:buChar char="•"/>
            </a:pPr>
            <a:r>
              <a:rPr lang="pl-PL" sz="2400" b="1" dirty="0">
                <a:solidFill>
                  <a:srgbClr val="F15B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Jakie zmiany w sytuacji społeczno-gospodarczej nastąpiły i mogą mieć wpływ na dezaktualizację LSR?</a:t>
            </a:r>
          </a:p>
          <a:p>
            <a:pPr>
              <a:buFont typeface="Arial"/>
              <a:buChar char="•"/>
            </a:pPr>
            <a:r>
              <a:rPr lang="pl-PL" sz="2400" b="1" dirty="0">
                <a:solidFill>
                  <a:srgbClr val="F15B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Czy widać zróżnicowania potrzeb między poszczególnymi gminami? Jakie i jak można na nie zareagować?</a:t>
            </a:r>
          </a:p>
        </p:txBody>
      </p:sp>
    </p:spTree>
    <p:extLst>
      <p:ext uri="{BB962C8B-B14F-4D97-AF65-F5344CB8AC3E}">
        <p14:creationId xmlns:p14="http://schemas.microsoft.com/office/powerpoint/2010/main" val="3468821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III. </a:t>
            </a:r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Dyskusja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pl-PL" sz="2400" b="1" dirty="0">
                <a:solidFill>
                  <a:srgbClr val="0080B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5. Czy przyjęty system wskaźników sprawdza się </a:t>
            </a:r>
            <a:r>
              <a:rPr lang="pl-PL" sz="2400" b="1" dirty="0" smtClean="0">
                <a:solidFill>
                  <a:srgbClr val="0080B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          i </a:t>
            </a:r>
            <a:r>
              <a:rPr lang="pl-PL" sz="2400" b="1" dirty="0">
                <a:solidFill>
                  <a:srgbClr val="0080B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dostarcza wszystkie potrzebne informacje?</a:t>
            </a:r>
          </a:p>
          <a:p>
            <a:pPr>
              <a:buFont typeface="Arial"/>
              <a:buChar char="•"/>
            </a:pPr>
            <a:r>
              <a:rPr lang="pl-PL" sz="2400" b="1" dirty="0">
                <a:solidFill>
                  <a:srgbClr val="F15B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Czy zbierane dane są wiarygodne, a źródła trafne?</a:t>
            </a:r>
          </a:p>
          <a:p>
            <a:pPr>
              <a:buFont typeface="Arial"/>
              <a:buChar char="•"/>
            </a:pPr>
            <a:r>
              <a:rPr lang="pl-PL" sz="2400" b="1" dirty="0">
                <a:solidFill>
                  <a:srgbClr val="F15B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Jeśli nie to jakie zmiany można wprowadzić na tym etapie?</a:t>
            </a:r>
          </a:p>
        </p:txBody>
      </p:sp>
    </p:spTree>
    <p:extLst>
      <p:ext uri="{BB962C8B-B14F-4D97-AF65-F5344CB8AC3E}">
        <p14:creationId xmlns:p14="http://schemas.microsoft.com/office/powerpoint/2010/main" val="8511391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III. </a:t>
            </a:r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Dyskusja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pl-PL" sz="2400" b="1" dirty="0">
                <a:solidFill>
                  <a:srgbClr val="0080B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6. Czy procedury naboru wyboru i realizacji projektów są przyjazne dla beneficjentów?</a:t>
            </a:r>
          </a:p>
          <a:p>
            <a:pPr>
              <a:buFont typeface="Arial"/>
              <a:buChar char="•"/>
            </a:pPr>
            <a:r>
              <a:rPr lang="pl-PL" sz="2400" b="1" dirty="0">
                <a:solidFill>
                  <a:srgbClr val="F15B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Jakie zmiany można wprowadzić w procedurach na tym etapie by podnieść ich użyteczność?</a:t>
            </a:r>
          </a:p>
        </p:txBody>
      </p:sp>
    </p:spTree>
    <p:extLst>
      <p:ext uri="{BB962C8B-B14F-4D97-AF65-F5344CB8AC3E}">
        <p14:creationId xmlns:p14="http://schemas.microsoft.com/office/powerpoint/2010/main" val="3759529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395536" y="188640"/>
            <a:ext cx="4367509" cy="66346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 lIns="108410" tIns="54204" rIns="108410" bIns="54204">
            <a:spAutoFit/>
          </a:bodyPr>
          <a:lstStyle/>
          <a:p>
            <a:pPr defTabSz="1084263">
              <a:defRPr/>
            </a:pPr>
            <a:r>
              <a:rPr lang="pl-PL" sz="3600" b="1" dirty="0">
                <a:solidFill>
                  <a:srgbClr val="F15B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Program spotkania:</a:t>
            </a:r>
          </a:p>
        </p:txBody>
      </p:sp>
      <p:sp>
        <p:nvSpPr>
          <p:cNvPr id="7" name="AutoShape 16"/>
          <p:cNvSpPr>
            <a:spLocks noChangeAspect="1" noChangeArrowheads="1"/>
          </p:cNvSpPr>
          <p:nvPr/>
        </p:nvSpPr>
        <p:spPr bwMode="auto">
          <a:xfrm>
            <a:off x="0" y="980728"/>
            <a:ext cx="11287099" cy="4464496"/>
          </a:xfrm>
          <a:prstGeom prst="roundRect">
            <a:avLst>
              <a:gd name="adj" fmla="val 50000"/>
            </a:avLst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892175" lvl="1" indent="-892175" defTabSz="1084263">
              <a:buFontTx/>
              <a:buAutoNum type="romanUcPeriod"/>
              <a:tabLst>
                <a:tab pos="5651500" algn="l"/>
              </a:tabLst>
              <a:defRPr/>
            </a:pPr>
            <a:r>
              <a:rPr lang="pl-PL" sz="2400" b="1" dirty="0" smtClean="0">
                <a:solidFill>
                  <a:srgbClr val="0080B6"/>
                </a:solidFill>
                <a:latin typeface="Trebuchet MS" pitchFamily="34" charset="0"/>
              </a:rPr>
              <a:t>Otwarcie warsztatu refleksyjnego</a:t>
            </a:r>
          </a:p>
          <a:p>
            <a:pPr marL="892175" lvl="1" indent="-892175" defTabSz="1084263">
              <a:buFontTx/>
              <a:buAutoNum type="romanUcPeriod"/>
              <a:tabLst>
                <a:tab pos="5651500" algn="l"/>
              </a:tabLst>
              <a:defRPr/>
            </a:pPr>
            <a:r>
              <a:rPr lang="pl-PL" sz="2400" b="1" dirty="0" smtClean="0">
                <a:solidFill>
                  <a:srgbClr val="0080B6"/>
                </a:solidFill>
                <a:latin typeface="Trebuchet MS" pitchFamily="34" charset="0"/>
              </a:rPr>
              <a:t>Podsumowanie </a:t>
            </a:r>
            <a:r>
              <a:rPr lang="pl-PL" sz="2400" b="1" dirty="0" smtClean="0">
                <a:solidFill>
                  <a:srgbClr val="0080B6"/>
                </a:solidFill>
                <a:latin typeface="Trebuchet MS" pitchFamily="34" charset="0"/>
              </a:rPr>
              <a:t>lat 2016-2023</a:t>
            </a:r>
            <a:endParaRPr lang="pl-PL" sz="2400" b="1" dirty="0" smtClean="0">
              <a:solidFill>
                <a:srgbClr val="0080B6"/>
              </a:solidFill>
              <a:latin typeface="Trebuchet MS" pitchFamily="34" charset="0"/>
            </a:endParaRPr>
          </a:p>
          <a:p>
            <a:pPr marL="892175" lvl="1" indent="-892175" defTabSz="1084263">
              <a:buFontTx/>
              <a:buAutoNum type="romanUcPeriod"/>
              <a:tabLst>
                <a:tab pos="5651500" algn="l"/>
              </a:tabLst>
              <a:defRPr/>
            </a:pPr>
            <a:r>
              <a:rPr lang="pl-PL" sz="2400" b="1" dirty="0" smtClean="0">
                <a:solidFill>
                  <a:srgbClr val="0080B6"/>
                </a:solidFill>
                <a:latin typeface="Trebuchet MS" pitchFamily="34" charset="0"/>
              </a:rPr>
              <a:t>Tezy </a:t>
            </a:r>
            <a:r>
              <a:rPr lang="pl-PL" sz="2400" b="1" dirty="0">
                <a:solidFill>
                  <a:srgbClr val="0080B6"/>
                </a:solidFill>
                <a:latin typeface="Trebuchet MS" pitchFamily="34" charset="0"/>
              </a:rPr>
              <a:t>do </a:t>
            </a:r>
            <a:r>
              <a:rPr lang="pl-PL" sz="2400" b="1" dirty="0" smtClean="0">
                <a:solidFill>
                  <a:srgbClr val="0080B6"/>
                </a:solidFill>
                <a:latin typeface="Trebuchet MS" pitchFamily="34" charset="0"/>
              </a:rPr>
              <a:t>dyskusji</a:t>
            </a:r>
          </a:p>
          <a:p>
            <a:pPr marL="892175" lvl="1" indent="-892175" defTabSz="1084263">
              <a:buFontTx/>
              <a:buAutoNum type="romanUcPeriod"/>
              <a:tabLst>
                <a:tab pos="5651500" algn="l"/>
              </a:tabLst>
              <a:defRPr/>
            </a:pPr>
            <a:r>
              <a:rPr lang="pl-PL" sz="2400" b="1" dirty="0">
                <a:solidFill>
                  <a:srgbClr val="0080B6"/>
                </a:solidFill>
                <a:latin typeface="Trebuchet MS" pitchFamily="34" charset="0"/>
              </a:rPr>
              <a:t>Plany KE LGD na lata </a:t>
            </a:r>
            <a:r>
              <a:rPr lang="pl-PL" sz="2400" b="1" dirty="0" smtClean="0">
                <a:solidFill>
                  <a:srgbClr val="0080B6"/>
                </a:solidFill>
                <a:latin typeface="Trebuchet MS" pitchFamily="34" charset="0"/>
              </a:rPr>
              <a:t>2025 - 2029</a:t>
            </a:r>
            <a:endParaRPr lang="pl-PL" sz="2400" b="1" dirty="0" smtClean="0">
              <a:solidFill>
                <a:srgbClr val="0080B6"/>
              </a:solidFill>
              <a:latin typeface="Trebuchet MS" pitchFamily="34" charset="0"/>
            </a:endParaRPr>
          </a:p>
          <a:p>
            <a:pPr marL="892175" lvl="1" indent="-892175" defTabSz="1084263">
              <a:buFontTx/>
              <a:buAutoNum type="romanUcPeriod"/>
              <a:tabLst>
                <a:tab pos="5651500" algn="l"/>
              </a:tabLst>
              <a:defRPr/>
            </a:pPr>
            <a:r>
              <a:rPr lang="pl-PL" sz="2400" b="1" dirty="0">
                <a:solidFill>
                  <a:srgbClr val="0080B6"/>
                </a:solidFill>
                <a:latin typeface="Trebuchet MS" pitchFamily="34" charset="0"/>
              </a:rPr>
              <a:t>Podsumowanie warsztatu </a:t>
            </a:r>
            <a:r>
              <a:rPr lang="pl-PL" sz="2400" b="1" dirty="0" smtClean="0">
                <a:solidFill>
                  <a:srgbClr val="0080B6"/>
                </a:solidFill>
                <a:latin typeface="Trebuchet MS" pitchFamily="34" charset="0"/>
              </a:rPr>
              <a:t>refleksyjnego</a:t>
            </a:r>
            <a:endParaRPr lang="pl-PL" sz="2400" b="1" dirty="0">
              <a:solidFill>
                <a:srgbClr val="0080B6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III. </a:t>
            </a:r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Dyskusja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pl-PL" sz="2400" b="1" dirty="0">
                <a:solidFill>
                  <a:srgbClr val="0080B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7. Jakie wartości przenieść z tego okresu programowania do kolejnego?</a:t>
            </a:r>
            <a:endParaRPr lang="pl-PL" sz="2400" b="1" dirty="0">
              <a:solidFill>
                <a:srgbClr val="F15B2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074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829761"/>
          </a:xfrm>
        </p:spPr>
        <p:txBody>
          <a:bodyPr anchor="ctr">
            <a:noAutofit/>
          </a:bodyPr>
          <a:lstStyle/>
          <a:p>
            <a:r>
              <a:rPr lang="pl-PL" sz="4400" dirty="0" smtClean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4400" dirty="0" smtClean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4400" dirty="0" smtClean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4400" dirty="0" smtClean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4400" dirty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4400" dirty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4400" dirty="0" smtClean="0">
                <a:solidFill>
                  <a:srgbClr val="0080B6"/>
                </a:solidFill>
                <a:latin typeface="Trebuchet MS" pitchFamily="34" charset="0"/>
              </a:rPr>
              <a:t>IV</a:t>
            </a:r>
            <a:r>
              <a:rPr lang="pl-PL" sz="4400" dirty="0" smtClean="0">
                <a:solidFill>
                  <a:srgbClr val="0080B6"/>
                </a:solidFill>
                <a:latin typeface="Trebuchet MS" pitchFamily="34" charset="0"/>
              </a:rPr>
              <a:t>. </a:t>
            </a:r>
            <a:r>
              <a:rPr lang="pl-PL" sz="3600" dirty="0">
                <a:solidFill>
                  <a:srgbClr val="0080B6"/>
                </a:solidFill>
                <a:latin typeface="Trebuchet MS" pitchFamily="34" charset="0"/>
              </a:rPr>
              <a:t>Plany KE LGD </a:t>
            </a:r>
            <a:r>
              <a:rPr lang="pl-PL" sz="3600" dirty="0" smtClean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3600" dirty="0" smtClean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3600" dirty="0" smtClean="0">
                <a:solidFill>
                  <a:srgbClr val="0080B6"/>
                </a:solidFill>
                <a:latin typeface="Trebuchet MS" pitchFamily="34" charset="0"/>
              </a:rPr>
              <a:t>na </a:t>
            </a:r>
            <a:r>
              <a:rPr lang="pl-PL" sz="3600" dirty="0">
                <a:solidFill>
                  <a:srgbClr val="0080B6"/>
                </a:solidFill>
                <a:latin typeface="Trebuchet MS" pitchFamily="34" charset="0"/>
              </a:rPr>
              <a:t>lata </a:t>
            </a:r>
            <a:r>
              <a:rPr lang="pl-PL" sz="3600" dirty="0" smtClean="0">
                <a:solidFill>
                  <a:srgbClr val="0080B6"/>
                </a:solidFill>
                <a:latin typeface="Trebuchet MS" pitchFamily="34" charset="0"/>
              </a:rPr>
              <a:t>2025 - 2029</a:t>
            </a:r>
            <a:r>
              <a:rPr lang="pl-PL" sz="3600" dirty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3600" dirty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3600" dirty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3600" dirty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3600" dirty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3600" dirty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3600" dirty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3600" dirty="0">
                <a:solidFill>
                  <a:srgbClr val="0080B6"/>
                </a:solidFill>
                <a:latin typeface="Trebuchet MS" pitchFamily="34" charset="0"/>
              </a:rPr>
            </a:br>
            <a:endParaRPr lang="pl-PL" sz="5400" dirty="0"/>
          </a:p>
        </p:txBody>
      </p:sp>
      <p:sp>
        <p:nvSpPr>
          <p:cNvPr id="10" name="Podtytuł 9"/>
          <p:cNvSpPr>
            <a:spLocks noGrp="1"/>
          </p:cNvSpPr>
          <p:nvPr>
            <p:ph type="subTitle" idx="1"/>
          </p:nvPr>
        </p:nvSpPr>
        <p:spPr>
          <a:xfrm>
            <a:off x="683568" y="2708920"/>
            <a:ext cx="7772400" cy="1656184"/>
          </a:xfrm>
        </p:spPr>
        <p:txBody>
          <a:bodyPr>
            <a:normAutofit/>
          </a:bodyPr>
          <a:lstStyle/>
          <a:p>
            <a:endParaRPr lang="pl-PL" sz="3200" b="1" dirty="0" smtClean="0">
              <a:solidFill>
                <a:srgbClr val="F15B2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graphicFrame>
        <p:nvGraphicFramePr>
          <p:cNvPr id="2050" name="Object 24"/>
          <p:cNvGraphicFramePr>
            <a:graphicFrameLocks noChangeAspect="1"/>
          </p:cNvGraphicFramePr>
          <p:nvPr/>
        </p:nvGraphicFramePr>
        <p:xfrm>
          <a:off x="1043608" y="1916832"/>
          <a:ext cx="1977877" cy="1290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86" name="CorelDRAW" r:id="rId3" imgW="4361688" imgH="2846832" progId="CorelDRAW.Graphic.14">
                  <p:embed/>
                </p:oleObj>
              </mc:Choice>
              <mc:Fallback>
                <p:oleObj name="CorelDRAW" r:id="rId3" imgW="4361688" imgH="2846832" progId="CorelDRAW.Graphic.1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916832"/>
                        <a:ext cx="1977877" cy="1290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412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IV</a:t>
            </a:r>
            <a:r>
              <a:rPr lang="pl-PL" sz="5400" dirty="0">
                <a:solidFill>
                  <a:srgbClr val="0080B6"/>
                </a:solidFill>
                <a:latin typeface="Trebuchet MS" pitchFamily="34" charset="0"/>
              </a:rPr>
              <a:t>. Plany KE LGD </a:t>
            </a:r>
            <a:br>
              <a:rPr lang="pl-PL" sz="5400" dirty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5400" dirty="0">
                <a:solidFill>
                  <a:srgbClr val="0080B6"/>
                </a:solidFill>
                <a:latin typeface="Trebuchet MS" pitchFamily="34" charset="0"/>
              </a:rPr>
              <a:t>na lata 2025 - 2029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endParaRPr lang="pl-PL" sz="2400" b="1" dirty="0">
              <a:solidFill>
                <a:srgbClr val="F15B2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556792"/>
            <a:ext cx="4752528" cy="506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6292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IV</a:t>
            </a:r>
            <a:r>
              <a:rPr lang="pl-PL" sz="5400" dirty="0">
                <a:solidFill>
                  <a:srgbClr val="0080B6"/>
                </a:solidFill>
                <a:latin typeface="Trebuchet MS" pitchFamily="34" charset="0"/>
              </a:rPr>
              <a:t>. Plany KE LGD </a:t>
            </a:r>
            <a:br>
              <a:rPr lang="pl-PL" sz="5400" dirty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5400" dirty="0">
                <a:solidFill>
                  <a:srgbClr val="0080B6"/>
                </a:solidFill>
                <a:latin typeface="Trebuchet MS" pitchFamily="34" charset="0"/>
              </a:rPr>
              <a:t>na lata 2025 - 2029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pl-PL" sz="2400" b="1" dirty="0" smtClean="0">
                <a:solidFill>
                  <a:srgbClr val="0080B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Nabory w 2025 roku:</a:t>
            </a:r>
          </a:p>
          <a:p>
            <a:pPr marL="109728" indent="0">
              <a:buNone/>
            </a:pPr>
            <a:endParaRPr lang="pl-PL" sz="2400" b="1" dirty="0">
              <a:solidFill>
                <a:srgbClr val="F15B2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 rotWithShape="1">
          <a:blip r:embed="rId2"/>
          <a:srcRect t="17690"/>
          <a:stretch/>
        </p:blipFill>
        <p:spPr>
          <a:xfrm>
            <a:off x="179512" y="1988840"/>
            <a:ext cx="9144000" cy="4355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9189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IV</a:t>
            </a:r>
            <a:r>
              <a:rPr lang="pl-PL" sz="5400" dirty="0">
                <a:solidFill>
                  <a:srgbClr val="0080B6"/>
                </a:solidFill>
                <a:latin typeface="Trebuchet MS" pitchFamily="34" charset="0"/>
              </a:rPr>
              <a:t>. Plany KE LGD </a:t>
            </a:r>
            <a:br>
              <a:rPr lang="pl-PL" sz="5400" dirty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5400" dirty="0">
                <a:solidFill>
                  <a:srgbClr val="0080B6"/>
                </a:solidFill>
                <a:latin typeface="Trebuchet MS" pitchFamily="34" charset="0"/>
              </a:rPr>
              <a:t>na lata 2025 - 2029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pl-PL" sz="2400" b="1" dirty="0" smtClean="0">
                <a:solidFill>
                  <a:srgbClr val="0080B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Nabory w 2025 roku:</a:t>
            </a:r>
          </a:p>
          <a:p>
            <a:pPr marL="109728" indent="0">
              <a:buNone/>
            </a:pPr>
            <a:endParaRPr lang="pl-PL" sz="2400" b="1" dirty="0">
              <a:solidFill>
                <a:srgbClr val="F15B2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727" y="2780928"/>
            <a:ext cx="8388424" cy="157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7159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IV</a:t>
            </a:r>
            <a:r>
              <a:rPr lang="pl-PL" sz="5400" dirty="0">
                <a:solidFill>
                  <a:srgbClr val="0080B6"/>
                </a:solidFill>
                <a:latin typeface="Trebuchet MS" pitchFamily="34" charset="0"/>
              </a:rPr>
              <a:t>. Plany KE LGD </a:t>
            </a:r>
            <a:br>
              <a:rPr lang="pl-PL" sz="5400" dirty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5400" dirty="0">
                <a:solidFill>
                  <a:srgbClr val="0080B6"/>
                </a:solidFill>
                <a:latin typeface="Trebuchet MS" pitchFamily="34" charset="0"/>
              </a:rPr>
              <a:t>na lata 2025 - 2029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pl-PL" sz="2400" b="1" dirty="0" smtClean="0">
                <a:solidFill>
                  <a:srgbClr val="0080B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Inne działania:</a:t>
            </a:r>
          </a:p>
          <a:p>
            <a:pPr marL="109728" indent="0">
              <a:buNone/>
            </a:pPr>
            <a:endParaRPr lang="pl-PL" sz="2400" b="1" dirty="0">
              <a:solidFill>
                <a:srgbClr val="0080B6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rebuchet MS" pitchFamily="34" charset="0"/>
              <a:ea typeface="+mj-ea"/>
              <a:cs typeface="+mj-cs"/>
            </a:endParaRPr>
          </a:p>
          <a:p>
            <a:pPr marL="566928" indent="-457200">
              <a:buAutoNum type="arabicPeriod"/>
            </a:pPr>
            <a:r>
              <a:rPr lang="pl-PL" sz="2400" b="1" dirty="0" err="1" smtClean="0">
                <a:solidFill>
                  <a:srgbClr val="0080B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Bioryneczek</a:t>
            </a:r>
            <a:r>
              <a:rPr lang="pl-PL" sz="2400" b="1" dirty="0" smtClean="0">
                <a:solidFill>
                  <a:srgbClr val="0080B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 Smak Natury i Kultury</a:t>
            </a:r>
          </a:p>
          <a:p>
            <a:pPr marL="566928" indent="-457200">
              <a:buAutoNum type="arabicPeriod"/>
            </a:pPr>
            <a:r>
              <a:rPr lang="pl-PL" sz="2400" b="1" dirty="0" smtClean="0">
                <a:solidFill>
                  <a:srgbClr val="0080B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Kawiarenka społeczna</a:t>
            </a:r>
          </a:p>
          <a:p>
            <a:pPr marL="566928" indent="-457200">
              <a:buAutoNum type="arabicPeriod"/>
            </a:pPr>
            <a:r>
              <a:rPr lang="pl-PL" sz="2400" b="1" dirty="0" smtClean="0">
                <a:solidFill>
                  <a:srgbClr val="0080B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Organizator turystyki</a:t>
            </a:r>
          </a:p>
          <a:p>
            <a:pPr marL="566928" indent="-457200">
              <a:buAutoNum type="arabicPeriod"/>
            </a:pPr>
            <a:r>
              <a:rPr lang="pl-PL" sz="2400" b="1" dirty="0" smtClean="0">
                <a:solidFill>
                  <a:srgbClr val="0080B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Operator dotacji FIO WML</a:t>
            </a:r>
          </a:p>
          <a:p>
            <a:pPr marL="566928" indent="-457200">
              <a:buAutoNum type="arabicPeriod"/>
            </a:pPr>
            <a:r>
              <a:rPr lang="pl-PL" sz="2400" b="1" dirty="0" smtClean="0">
                <a:solidFill>
                  <a:srgbClr val="0080B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CRL</a:t>
            </a:r>
          </a:p>
          <a:p>
            <a:pPr marL="109728" indent="0">
              <a:buNone/>
            </a:pPr>
            <a:endParaRPr lang="pl-PL" sz="2400" b="1" dirty="0">
              <a:solidFill>
                <a:srgbClr val="F15B2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8613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829761"/>
          </a:xfrm>
        </p:spPr>
        <p:txBody>
          <a:bodyPr anchor="ctr">
            <a:noAutofit/>
          </a:bodyPr>
          <a:lstStyle/>
          <a:p>
            <a:r>
              <a:rPr lang="pl-PL" sz="4400" dirty="0" smtClean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4400" dirty="0" smtClean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4400" dirty="0" smtClean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4400" dirty="0" smtClean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4400" dirty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4400" dirty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4400" dirty="0" smtClean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4400" dirty="0" smtClean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4400" dirty="0" smtClean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4400" dirty="0" smtClean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4400" dirty="0" smtClean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4400" dirty="0" smtClean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4400" dirty="0" smtClean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4400" dirty="0" smtClean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4400" dirty="0" smtClean="0">
                <a:solidFill>
                  <a:srgbClr val="0080B6"/>
                </a:solidFill>
                <a:latin typeface="Trebuchet MS" pitchFamily="34" charset="0"/>
              </a:rPr>
              <a:t>V. </a:t>
            </a:r>
            <a:r>
              <a:rPr lang="pl-PL" sz="3600" dirty="0">
                <a:solidFill>
                  <a:srgbClr val="0080B6"/>
                </a:solidFill>
                <a:latin typeface="Trebuchet MS" pitchFamily="34" charset="0"/>
              </a:rPr>
              <a:t>Podsumowanie </a:t>
            </a:r>
            <a:r>
              <a:rPr lang="pl-PL" sz="3600" dirty="0" smtClean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3600" dirty="0" smtClean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3600" dirty="0" smtClean="0">
                <a:solidFill>
                  <a:srgbClr val="0080B6"/>
                </a:solidFill>
                <a:latin typeface="Trebuchet MS" pitchFamily="34" charset="0"/>
              </a:rPr>
              <a:t>warsztatu </a:t>
            </a:r>
            <a:r>
              <a:rPr lang="pl-PL" sz="3600" dirty="0">
                <a:solidFill>
                  <a:srgbClr val="0080B6"/>
                </a:solidFill>
                <a:latin typeface="Trebuchet MS" pitchFamily="34" charset="0"/>
              </a:rPr>
              <a:t>refleksyjnego</a:t>
            </a:r>
            <a:br>
              <a:rPr lang="pl-PL" sz="3600" dirty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3600" dirty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3600" dirty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3600" dirty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3600" dirty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3600" dirty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3600" dirty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3600" dirty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3600" dirty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3600" dirty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3600" dirty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3600" dirty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3600" dirty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3600" dirty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3600" dirty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3600" dirty="0">
                <a:solidFill>
                  <a:srgbClr val="0080B6"/>
                </a:solidFill>
                <a:latin typeface="Trebuchet MS" pitchFamily="34" charset="0"/>
              </a:rPr>
              <a:t/>
            </a:r>
            <a:br>
              <a:rPr lang="pl-PL" sz="3600" dirty="0">
                <a:solidFill>
                  <a:srgbClr val="0080B6"/>
                </a:solidFill>
                <a:latin typeface="Trebuchet MS" pitchFamily="34" charset="0"/>
              </a:rPr>
            </a:br>
            <a:endParaRPr lang="pl-PL" sz="5400" dirty="0"/>
          </a:p>
        </p:txBody>
      </p:sp>
      <p:sp>
        <p:nvSpPr>
          <p:cNvPr id="10" name="Podtytuł 9"/>
          <p:cNvSpPr>
            <a:spLocks noGrp="1"/>
          </p:cNvSpPr>
          <p:nvPr>
            <p:ph type="subTitle" idx="1"/>
          </p:nvPr>
        </p:nvSpPr>
        <p:spPr>
          <a:xfrm>
            <a:off x="683568" y="2708920"/>
            <a:ext cx="7772400" cy="1656184"/>
          </a:xfrm>
        </p:spPr>
        <p:txBody>
          <a:bodyPr>
            <a:normAutofit/>
          </a:bodyPr>
          <a:lstStyle/>
          <a:p>
            <a:endParaRPr lang="pl-PL" sz="3200" b="1" dirty="0" smtClean="0">
              <a:solidFill>
                <a:srgbClr val="F15B2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graphicFrame>
        <p:nvGraphicFramePr>
          <p:cNvPr id="2050" name="Object 24"/>
          <p:cNvGraphicFramePr>
            <a:graphicFrameLocks noChangeAspect="1"/>
          </p:cNvGraphicFramePr>
          <p:nvPr/>
        </p:nvGraphicFramePr>
        <p:xfrm>
          <a:off x="1043608" y="1916832"/>
          <a:ext cx="1977877" cy="1290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05" name="CorelDRAW" r:id="rId3" imgW="4361688" imgH="2846832" progId="CorelDRAW.Graphic.14">
                  <p:embed/>
                </p:oleObj>
              </mc:Choice>
              <mc:Fallback>
                <p:oleObj name="CorelDRAW" r:id="rId3" imgW="4361688" imgH="2846832" progId="CorelDRAW.Graphic.1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916832"/>
                        <a:ext cx="1977877" cy="1290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147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10"/>
          <p:cNvSpPr>
            <a:spLocks noGrp="1" noChangeArrowheads="1"/>
          </p:cNvSpPr>
          <p:nvPr>
            <p:ph type="ctrTitle"/>
          </p:nvPr>
        </p:nvSpPr>
        <p:spPr bwMode="auto">
          <a:xfrm>
            <a:off x="539552" y="1484784"/>
            <a:ext cx="8136904" cy="63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1033463">
              <a:lnSpc>
                <a:spcPct val="110000"/>
              </a:lnSpc>
              <a:defRPr/>
            </a:pPr>
            <a:r>
              <a:rPr lang="pl-PL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Dziękujemy </a:t>
            </a:r>
            <a:r>
              <a:rPr lang="pl-PL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za uwagę</a:t>
            </a:r>
            <a:endParaRPr lang="pl-PL" altLang="pl-PL" sz="2800" dirty="0">
              <a:solidFill>
                <a:srgbClr val="0080B6"/>
              </a:solidFill>
            </a:endParaRPr>
          </a:p>
        </p:txBody>
      </p:sp>
      <p:sp>
        <p:nvSpPr>
          <p:cNvPr id="5" name="Prostokąt 10"/>
          <p:cNvSpPr>
            <a:spLocks noChangeArrowheads="1"/>
          </p:cNvSpPr>
          <p:nvPr/>
        </p:nvSpPr>
        <p:spPr bwMode="auto">
          <a:xfrm>
            <a:off x="395536" y="764704"/>
            <a:ext cx="845185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1050" dirty="0"/>
              <a:t>Projekt finansowany ze środków Unii Europejskiej z Europejskiego Funduszu Rolnego na rzecz Rozwoju Obszarów Wiejskich: Europa inwestująca w obszary wiejskie i budżetu państwa w ramach Programu Rozwoju Obszarów Wiejskich na lata </a:t>
            </a:r>
            <a:r>
              <a:rPr lang="pl-PL" altLang="pl-PL" sz="1050" dirty="0" smtClean="0"/>
              <a:t/>
            </a:r>
            <a:br>
              <a:rPr lang="pl-PL" altLang="pl-PL" sz="1050" dirty="0" smtClean="0"/>
            </a:br>
            <a:r>
              <a:rPr lang="pl-PL" altLang="pl-PL" sz="1050" dirty="0" smtClean="0"/>
              <a:t>2014-2020</a:t>
            </a:r>
            <a:r>
              <a:rPr lang="pl-PL" altLang="pl-PL" sz="1050" dirty="0"/>
              <a:t>; Działanie 19 Wsparcie dla rozwoju lokalnego w ramach inicjatywy LEADER Poddziałanie </a:t>
            </a:r>
            <a:r>
              <a:rPr lang="pl-PL" altLang="pl-PL" sz="1050" dirty="0" smtClean="0"/>
              <a:t>19.2 Wsparcie na rzecz kosztów bieżących </a:t>
            </a:r>
            <a:r>
              <a:rPr lang="pl-PL" altLang="pl-PL" sz="1050" smtClean="0"/>
              <a:t>i aktywizacji. </a:t>
            </a:r>
            <a:r>
              <a:rPr lang="pl-PL" altLang="pl-PL" sz="1050" dirty="0"/>
              <a:t>Instytucją Zarządzającą jest Minister Rolnictwa i Rozwoju Wsi</a:t>
            </a:r>
          </a:p>
        </p:txBody>
      </p:sp>
      <p:pic>
        <p:nvPicPr>
          <p:cNvPr id="1026" name="Obraz 1" descr="C:\Users\user\Desktop\Księga wizualizacji\EU\flag_yellow_lo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88640"/>
            <a:ext cx="772962" cy="52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az 3" descr="C:\Users\user\Desktop\Księga wizualizacji\LEADER\Lead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188640"/>
            <a:ext cx="5238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az 2" descr="C:\Users\user\Desktop\Księga wizualizacji\PROW-2014-2020\PROW-2014-2020-logo-kolo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84368" y="188640"/>
            <a:ext cx="7524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9" name="Obiekt 3"/>
          <p:cNvGraphicFramePr>
            <a:graphicFrameLocks noChangeAspect="1"/>
          </p:cNvGraphicFramePr>
          <p:nvPr/>
        </p:nvGraphicFramePr>
        <p:xfrm>
          <a:off x="5364088" y="188640"/>
          <a:ext cx="504056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64" r:id="rId6" imgW="2293200" imgH="2288520" progId="">
                  <p:embed/>
                </p:oleObj>
              </mc:Choice>
              <mc:Fallback>
                <p:oleObj r:id="rId6" imgW="2293200" imgH="2288520" progId="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188640"/>
                        <a:ext cx="504056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iekt 4"/>
          <p:cNvGraphicFramePr>
            <a:graphicFrameLocks noChangeAspect="1"/>
          </p:cNvGraphicFramePr>
          <p:nvPr/>
        </p:nvGraphicFramePr>
        <p:xfrm>
          <a:off x="2987824" y="188640"/>
          <a:ext cx="457110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65" r:id="rId8" imgW="2301480" imgH="2541240" progId="">
                  <p:embed/>
                </p:oleObj>
              </mc:Choice>
              <mc:Fallback>
                <p:oleObj r:id="rId8" imgW="2301480" imgH="2541240" progId="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188640"/>
                        <a:ext cx="457110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2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63688" y="116632"/>
            <a:ext cx="648072" cy="6227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1035" name="Object 24"/>
          <p:cNvGraphicFramePr>
            <a:graphicFrameLocks noChangeAspect="1"/>
          </p:cNvGraphicFramePr>
          <p:nvPr/>
        </p:nvGraphicFramePr>
        <p:xfrm>
          <a:off x="4067944" y="188640"/>
          <a:ext cx="753846" cy="492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66" name="CorelDRAW" r:id="rId11" imgW="4361688" imgH="2846832" progId="CorelDRAW.Graphic.14">
                  <p:embed/>
                </p:oleObj>
              </mc:Choice>
              <mc:Fallback>
                <p:oleObj name="CorelDRAW" r:id="rId11" imgW="4361688" imgH="2846832" progId="CorelDRAW.Graphic.1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188640"/>
                        <a:ext cx="753846" cy="4923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AutoShape 17"/>
          <p:cNvSpPr>
            <a:spLocks noChangeArrowheads="1"/>
          </p:cNvSpPr>
          <p:nvPr/>
        </p:nvSpPr>
        <p:spPr bwMode="auto">
          <a:xfrm>
            <a:off x="539552" y="4221088"/>
            <a:ext cx="8208912" cy="2437135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lIns="103482" tIns="51742" rIns="103482" bIns="51742" anchor="b"/>
          <a:lstStyle/>
          <a:p>
            <a:pPr algn="ctr" defTabSz="1033463">
              <a:defRPr/>
            </a:pPr>
            <a:endParaRPr lang="pl-PL" sz="2700" b="1" dirty="0">
              <a:solidFill>
                <a:srgbClr val="3E72A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defTabSz="1033463">
              <a:defRPr/>
            </a:pPr>
            <a:endParaRPr lang="pl-PL" sz="2700" b="1" dirty="0">
              <a:solidFill>
                <a:srgbClr val="3E72A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defTabSz="1033463">
              <a:defRPr/>
            </a:pPr>
            <a:r>
              <a:rPr lang="pl-PL" sz="2400" b="1" dirty="0">
                <a:solidFill>
                  <a:srgbClr val="3E72A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ul.  </a:t>
            </a:r>
            <a:r>
              <a:rPr lang="pl-PL" sz="2400" b="1" dirty="0" smtClean="0">
                <a:solidFill>
                  <a:srgbClr val="3E72A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Jana Heweliusza 13,   14-400 Pasłęk</a:t>
            </a:r>
            <a:r>
              <a:rPr lang="pl-PL" sz="2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pl-PL" sz="2400" b="1" dirty="0">
              <a:solidFill>
                <a:srgbClr val="0066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defTabSz="1033463">
              <a:defRPr/>
            </a:pPr>
            <a:r>
              <a:rPr lang="pl-PL" sz="2400" b="1" dirty="0" err="1">
                <a:solidFill>
                  <a:srgbClr val="33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13"/>
              </a:rPr>
              <a:t>www.kanal-elblaski-lgd.pl</a:t>
            </a:r>
            <a:r>
              <a:rPr lang="pl-PL" sz="2400" b="1" dirty="0">
                <a:solidFill>
                  <a:srgbClr val="33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pl-PL" sz="2400" b="1" dirty="0" err="1">
                <a:solidFill>
                  <a:srgbClr val="33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14"/>
              </a:rPr>
              <a:t>www.kanalelblaski.eu</a:t>
            </a:r>
            <a:r>
              <a:rPr lang="pl-PL" sz="2400" b="1" dirty="0">
                <a:solidFill>
                  <a:srgbClr val="33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</a:p>
          <a:p>
            <a:pPr algn="ctr" defTabSz="1033463">
              <a:defRPr/>
            </a:pPr>
            <a:r>
              <a:rPr lang="pl-PL" sz="2400" b="1" dirty="0">
                <a:solidFill>
                  <a:srgbClr val="33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www.facebook.com.pl/pages/LGD-Kanał-Elbląski</a:t>
            </a:r>
            <a:br>
              <a:rPr lang="pl-PL" sz="2400" b="1" dirty="0">
                <a:solidFill>
                  <a:srgbClr val="33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l-PL" sz="2400" b="1" dirty="0">
                <a:solidFill>
                  <a:srgbClr val="3E72A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e-mail:  </a:t>
            </a:r>
            <a:r>
              <a:rPr lang="pl-PL" sz="2400" b="1" dirty="0">
                <a:solidFill>
                  <a:srgbClr val="3E72A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15"/>
              </a:rPr>
              <a:t>biuro@kanal-elblaski-lgd.pl</a:t>
            </a:r>
            <a:r>
              <a:rPr lang="pl-PL" sz="2400" b="1" dirty="0">
                <a:solidFill>
                  <a:srgbClr val="3E72A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 defTabSz="1033463">
              <a:defRPr/>
            </a:pPr>
            <a:r>
              <a:rPr lang="pl-PL" sz="2400" b="1" dirty="0" smtClean="0">
                <a:solidFill>
                  <a:srgbClr val="3E72A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tel.</a:t>
            </a:r>
            <a:r>
              <a:rPr lang="pl-PL" sz="2400" b="1" dirty="0">
                <a:solidFill>
                  <a:srgbClr val="3E72A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l-PL" sz="2400" b="1" dirty="0" smtClean="0">
                <a:solidFill>
                  <a:srgbClr val="3E72A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602 </a:t>
            </a:r>
            <a:r>
              <a:rPr lang="pl-PL" sz="2400" b="1" dirty="0">
                <a:solidFill>
                  <a:srgbClr val="3E72A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516 </a:t>
            </a:r>
            <a:r>
              <a:rPr lang="pl-PL" sz="2400" b="1" dirty="0" smtClean="0">
                <a:solidFill>
                  <a:srgbClr val="3E72A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830, 699 </a:t>
            </a:r>
            <a:r>
              <a:rPr lang="pl-PL" sz="2400" b="1" dirty="0">
                <a:solidFill>
                  <a:srgbClr val="3E72A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866 </a:t>
            </a:r>
            <a:r>
              <a:rPr lang="pl-PL" sz="2400" b="1" dirty="0" smtClean="0">
                <a:solidFill>
                  <a:srgbClr val="3E72A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646, 696 </a:t>
            </a:r>
            <a:r>
              <a:rPr lang="pl-PL" sz="2400" b="1" dirty="0">
                <a:solidFill>
                  <a:srgbClr val="3E72A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394 </a:t>
            </a:r>
            <a:r>
              <a:rPr lang="pl-PL" sz="2400" b="1" dirty="0" smtClean="0">
                <a:solidFill>
                  <a:srgbClr val="3E72A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146, </a:t>
            </a:r>
            <a:endParaRPr lang="pl-PL" sz="2400" b="1" dirty="0">
              <a:solidFill>
                <a:srgbClr val="3E72A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987824" y="2301937"/>
            <a:ext cx="3019425" cy="19431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829761"/>
          </a:xfrm>
        </p:spPr>
        <p:txBody>
          <a:bodyPr anchor="ctr">
            <a:normAutofit/>
          </a:bodyPr>
          <a:lstStyle/>
          <a:p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I. Warsztat </a:t>
            </a:r>
            <a:b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refleksyjny</a:t>
            </a:r>
            <a:endParaRPr lang="pl-PL" sz="5400" dirty="0"/>
          </a:p>
        </p:txBody>
      </p:sp>
      <p:sp>
        <p:nvSpPr>
          <p:cNvPr id="10" name="Podtytuł 9"/>
          <p:cNvSpPr>
            <a:spLocks noGrp="1"/>
          </p:cNvSpPr>
          <p:nvPr>
            <p:ph type="subTitle" idx="1"/>
          </p:nvPr>
        </p:nvSpPr>
        <p:spPr>
          <a:xfrm>
            <a:off x="683568" y="2708920"/>
            <a:ext cx="7772400" cy="1656184"/>
          </a:xfrm>
        </p:spPr>
        <p:txBody>
          <a:bodyPr>
            <a:normAutofit/>
          </a:bodyPr>
          <a:lstStyle/>
          <a:p>
            <a:endParaRPr lang="pl-PL" sz="3200" b="1" dirty="0" smtClean="0">
              <a:solidFill>
                <a:srgbClr val="F15B2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r>
              <a:rPr lang="pl-PL" sz="3200" b="1" dirty="0" smtClean="0">
                <a:solidFill>
                  <a:srgbClr val="F15B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Otwarcie warsztatu</a:t>
            </a:r>
          </a:p>
          <a:p>
            <a:r>
              <a:rPr lang="pl-PL" sz="3200" b="1" dirty="0" smtClean="0">
                <a:solidFill>
                  <a:srgbClr val="F15B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refleksyjnego</a:t>
            </a:r>
            <a:endParaRPr lang="pl-PL" sz="3200" b="1" dirty="0">
              <a:solidFill>
                <a:srgbClr val="F15B2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graphicFrame>
        <p:nvGraphicFramePr>
          <p:cNvPr id="2050" name="Object 24"/>
          <p:cNvGraphicFramePr>
            <a:graphicFrameLocks noChangeAspect="1"/>
          </p:cNvGraphicFramePr>
          <p:nvPr/>
        </p:nvGraphicFramePr>
        <p:xfrm>
          <a:off x="1043608" y="1916832"/>
          <a:ext cx="1977877" cy="1290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CorelDRAW" r:id="rId3" imgW="4361688" imgH="2846832" progId="CorelDRAW.Graphic.14">
                  <p:embed/>
                </p:oleObj>
              </mc:Choice>
              <mc:Fallback>
                <p:oleObj name="CorelDRAW" r:id="rId3" imgW="4361688" imgH="2846832" progId="CorelDRAW.Graphic.1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916832"/>
                        <a:ext cx="1977877" cy="1290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829761"/>
          </a:xfrm>
        </p:spPr>
        <p:txBody>
          <a:bodyPr anchor="ctr">
            <a:normAutofit/>
          </a:bodyPr>
          <a:lstStyle/>
          <a:p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II. Podsumowanie</a:t>
            </a:r>
            <a:b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lat 2016-2026</a:t>
            </a:r>
            <a:endParaRPr lang="pl-PL" sz="5400" dirty="0"/>
          </a:p>
        </p:txBody>
      </p:sp>
      <p:sp>
        <p:nvSpPr>
          <p:cNvPr id="10" name="Podtytuł 9"/>
          <p:cNvSpPr>
            <a:spLocks noGrp="1"/>
          </p:cNvSpPr>
          <p:nvPr>
            <p:ph type="subTitle" idx="1"/>
          </p:nvPr>
        </p:nvSpPr>
        <p:spPr>
          <a:xfrm>
            <a:off x="683568" y="2708920"/>
            <a:ext cx="7772400" cy="1656184"/>
          </a:xfrm>
        </p:spPr>
        <p:txBody>
          <a:bodyPr>
            <a:normAutofit/>
          </a:bodyPr>
          <a:lstStyle/>
          <a:p>
            <a:endParaRPr lang="pl-PL" sz="3200" b="1" dirty="0" smtClean="0">
              <a:solidFill>
                <a:srgbClr val="F15B2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graphicFrame>
        <p:nvGraphicFramePr>
          <p:cNvPr id="2050" name="Object 24"/>
          <p:cNvGraphicFramePr>
            <a:graphicFrameLocks noChangeAspect="1"/>
          </p:cNvGraphicFramePr>
          <p:nvPr/>
        </p:nvGraphicFramePr>
        <p:xfrm>
          <a:off x="1043608" y="1916832"/>
          <a:ext cx="1977877" cy="1290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25" name="CorelDRAW" r:id="rId3" imgW="4361688" imgH="2846832" progId="CorelDRAW.Graphic.14">
                  <p:embed/>
                </p:oleObj>
              </mc:Choice>
              <mc:Fallback>
                <p:oleObj name="CorelDRAW" r:id="rId3" imgW="4361688" imgH="2846832" progId="CorelDRAW.Graphic.1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916832"/>
                        <a:ext cx="1977877" cy="1290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884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9187252"/>
              </p:ext>
            </p:extLst>
          </p:nvPr>
        </p:nvGraphicFramePr>
        <p:xfrm>
          <a:off x="457200" y="1481138"/>
          <a:ext cx="7643192" cy="2739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0664"/>
                <a:gridCol w="4752528"/>
              </a:tblGrid>
              <a:tr h="688127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2016-2024</a:t>
                      </a:r>
                      <a:endParaRPr lang="pl-PL" dirty="0"/>
                    </a:p>
                  </a:txBody>
                  <a:tcPr anchor="ctr"/>
                </a:tc>
              </a:tr>
              <a:tr h="683671">
                <a:tc>
                  <a:txBody>
                    <a:bodyPr/>
                    <a:lstStyle/>
                    <a:p>
                      <a:pPr algn="l"/>
                      <a:r>
                        <a:rPr kumimoji="0" lang="pl-PL" sz="1800" kern="1200" dirty="0" smtClean="0">
                          <a:solidFill>
                            <a:srgbClr val="0080B6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Podpisane </a:t>
                      </a:r>
                      <a:r>
                        <a:rPr kumimoji="0" lang="pl-PL" sz="1800" kern="1200" dirty="0" smtClean="0">
                          <a:solidFill>
                            <a:srgbClr val="0080B6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umowy (czynne)</a:t>
                      </a:r>
                      <a:endParaRPr kumimoji="0" lang="pl-PL" sz="1800" kern="1200" dirty="0">
                        <a:solidFill>
                          <a:srgbClr val="0080B6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</a:rPr>
                        <a:t>128</a:t>
                      </a:r>
                      <a:endParaRPr lang="pl-PL" dirty="0"/>
                    </a:p>
                  </a:txBody>
                  <a:tcPr anchor="ctr"/>
                </a:tc>
              </a:tr>
              <a:tr h="683671">
                <a:tc>
                  <a:txBody>
                    <a:bodyPr/>
                    <a:lstStyle/>
                    <a:p>
                      <a:pPr algn="l"/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Kwoty umów</a:t>
                      </a:r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</a:rPr>
                        <a:t>18.248.770,30</a:t>
                      </a:r>
                      <a:endParaRPr lang="pl-PL" dirty="0"/>
                    </a:p>
                  </a:txBody>
                  <a:tcPr anchor="ctr"/>
                </a:tc>
              </a:tr>
              <a:tr h="6836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Kwoty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 wypłacone</a:t>
                      </a:r>
                      <a:endParaRPr lang="pl-PL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</a:rPr>
                        <a:t>17.916.506,87</a:t>
                      </a:r>
                      <a:endParaRPr lang="pl-PL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II. Podsumowanie</a:t>
            </a:r>
            <a:b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2016-2022 roku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4832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3143302"/>
              </p:ext>
            </p:extLst>
          </p:nvPr>
        </p:nvGraphicFramePr>
        <p:xfrm>
          <a:off x="457200" y="1481138"/>
          <a:ext cx="8229600" cy="3899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2194"/>
                <a:gridCol w="3807406"/>
              </a:tblGrid>
              <a:tr h="507702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2016-2024</a:t>
                      </a:r>
                      <a:endParaRPr lang="pl-PL" dirty="0"/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Podejmowanie dział. gosp.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 - umowy</a:t>
                      </a:r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</a:rPr>
                        <a:t>42</a:t>
                      </a:r>
                      <a:endParaRPr lang="pl-PL" dirty="0"/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Podejmowanie dział. gosp.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 – kwoty umów</a:t>
                      </a:r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</a:rPr>
                        <a:t>4.185.050,00</a:t>
                      </a:r>
                      <a:endParaRPr lang="pl-PL" dirty="0"/>
                    </a:p>
                  </a:txBody>
                  <a:tcPr anchor="ctr"/>
                </a:tc>
              </a:tr>
              <a:tr h="36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Podejmowanie dział. gosp.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 – płatności</a:t>
                      </a:r>
                      <a:endParaRPr lang="pl-PL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4.165.050,00</a:t>
                      </a:r>
                      <a:endParaRPr kumimoji="0" lang="pl-PL" sz="1800" b="1" kern="1200" dirty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6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Rozwijanie dział. gosp.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 - umowy</a:t>
                      </a:r>
                      <a:endParaRPr lang="pl-PL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24</a:t>
                      </a:r>
                      <a:endParaRPr kumimoji="0" lang="pl-PL" sz="1800" b="1" kern="1200" dirty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83671">
                <a:tc>
                  <a:txBody>
                    <a:bodyPr/>
                    <a:lstStyle/>
                    <a:p>
                      <a:pPr algn="l"/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Rozwijanie dział. gosp.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 – kwoty umów</a:t>
                      </a:r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4.501.695,00</a:t>
                      </a:r>
                      <a:endParaRPr kumimoji="0" lang="pl-PL" sz="1800" b="1" kern="1200" dirty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836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Rozwijanie dział. gosp.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 – płatności</a:t>
                      </a:r>
                      <a:endParaRPr lang="pl-PL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4.483.604,38</a:t>
                      </a:r>
                      <a:endParaRPr kumimoji="0" lang="pl-PL" sz="1800" b="1" kern="1200" dirty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II. Podsumowanie</a:t>
            </a:r>
            <a:b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2016-2024 </a:t>
            </a:r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roku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3711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604760"/>
              </p:ext>
            </p:extLst>
          </p:nvPr>
        </p:nvGraphicFramePr>
        <p:xfrm>
          <a:off x="457200" y="1481138"/>
          <a:ext cx="8229600" cy="3835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2194"/>
                <a:gridCol w="3807406"/>
              </a:tblGrid>
              <a:tr h="507702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2016-2024</a:t>
                      </a:r>
                      <a:endParaRPr lang="pl-PL" dirty="0"/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Infrastruktura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 TRK - umowy</a:t>
                      </a:r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24</a:t>
                      </a:r>
                      <a:endParaRPr kumimoji="0" lang="pl-PL" sz="1800" b="1" kern="1200" dirty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Infrastruktura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 TRK  – kwoty umów</a:t>
                      </a:r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3.811.431,45</a:t>
                      </a:r>
                      <a:endParaRPr kumimoji="0" lang="pl-PL" sz="1800" b="1" kern="1200" dirty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6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Infrastruktura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 TRK – płatności</a:t>
                      </a:r>
                      <a:endParaRPr lang="pl-PL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2.554.831,61</a:t>
                      </a:r>
                      <a:endParaRPr kumimoji="0" lang="pl-PL" sz="1800" b="1" kern="1200" dirty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6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Drogi - umowy</a:t>
                      </a:r>
                      <a:endParaRPr lang="pl-PL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15</a:t>
                      </a:r>
                      <a:endParaRPr kumimoji="0" lang="pl-PL" sz="1800" b="1" kern="1200" dirty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83671">
                <a:tc>
                  <a:txBody>
                    <a:bodyPr/>
                    <a:lstStyle/>
                    <a:p>
                      <a:pPr algn="l"/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Drogi – kwoty umów</a:t>
                      </a:r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2.453.834,67</a:t>
                      </a:r>
                      <a:endParaRPr kumimoji="0" lang="pl-PL" sz="1800" b="1" kern="1200" dirty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836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Drogi – płatności</a:t>
                      </a:r>
                      <a:endParaRPr lang="pl-PL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1.554.996.49</a:t>
                      </a:r>
                      <a:endParaRPr kumimoji="0" lang="pl-PL" sz="1800" b="1" kern="1200" dirty="0" smtClean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II. Podsumowanie</a:t>
            </a:r>
            <a:b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2016-2024 </a:t>
            </a:r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roku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7211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609373"/>
              </p:ext>
            </p:extLst>
          </p:nvPr>
        </p:nvGraphicFramePr>
        <p:xfrm>
          <a:off x="457200" y="1481138"/>
          <a:ext cx="8229600" cy="3835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2194"/>
                <a:gridCol w="3807406"/>
              </a:tblGrid>
              <a:tr h="507702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2016-2024</a:t>
                      </a:r>
                      <a:endParaRPr lang="pl-PL" dirty="0"/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Operacje własne 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– umowy</a:t>
                      </a:r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9</a:t>
                      </a:r>
                      <a:endParaRPr kumimoji="0" lang="pl-PL" sz="1800" b="1" kern="1200" dirty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Operacje własne 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– kwoty umów</a:t>
                      </a:r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1.791.778,00</a:t>
                      </a:r>
                      <a:endParaRPr kumimoji="0" lang="pl-PL" sz="1800" b="1" kern="1200" dirty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6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Operacje własne 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– płatności</a:t>
                      </a:r>
                      <a:endParaRPr lang="pl-PL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1.791.778,00</a:t>
                      </a:r>
                    </a:p>
                  </a:txBody>
                  <a:tcPr anchor="ctr"/>
                </a:tc>
              </a:tr>
              <a:tr h="36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PG 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+ PG SV – 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umowy</a:t>
                      </a:r>
                      <a:endParaRPr lang="pl-PL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7</a:t>
                      </a:r>
                      <a:endParaRPr kumimoji="0" lang="pl-PL" sz="1800" b="1" kern="1200" dirty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83671">
                <a:tc>
                  <a:txBody>
                    <a:bodyPr/>
                    <a:lstStyle/>
                    <a:p>
                      <a:pPr algn="l"/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PG 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+ PG SV – 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kwoty umów</a:t>
                      </a:r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731.681,00</a:t>
                      </a:r>
                      <a:endParaRPr kumimoji="0" lang="pl-PL" sz="1800" b="1" kern="1200" dirty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836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PG 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+ PG SV – 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płatności</a:t>
                      </a:r>
                      <a:endParaRPr lang="pl-PL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722.202,13</a:t>
                      </a:r>
                      <a:endParaRPr kumimoji="0" lang="pl-PL" sz="1800" b="1" kern="1200" dirty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II. Podsumowanie</a:t>
            </a:r>
            <a:b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2016-2024 </a:t>
            </a:r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roku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6270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4021127"/>
              </p:ext>
            </p:extLst>
          </p:nvPr>
        </p:nvGraphicFramePr>
        <p:xfrm>
          <a:off x="457200" y="1481138"/>
          <a:ext cx="8229600" cy="3835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2194"/>
                <a:gridCol w="3807406"/>
              </a:tblGrid>
              <a:tr h="507702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2016-2024</a:t>
                      </a:r>
                      <a:endParaRPr lang="pl-PL" dirty="0"/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Dziedzictwo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 lokalne</a:t>
                      </a:r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– umowy</a:t>
                      </a:r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3</a:t>
                      </a:r>
                      <a:endParaRPr kumimoji="0" lang="pl-PL" sz="1800" b="1" kern="1200" dirty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Dziedzictwo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 lokalne</a:t>
                      </a:r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– kwoty umów</a:t>
                      </a:r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147.233,00</a:t>
                      </a:r>
                      <a:endParaRPr kumimoji="0" lang="pl-PL" sz="1800" b="1" kern="1200" dirty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6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Dziedzictwo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 lokalne</a:t>
                      </a:r>
                      <a:r>
                        <a:rPr lang="pl-PL" sz="180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– płatności</a:t>
                      </a:r>
                      <a:endParaRPr lang="pl-PL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130.115,24</a:t>
                      </a:r>
                      <a:endParaRPr kumimoji="0" lang="pl-PL" sz="1800" b="1" kern="1200" dirty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6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Promowanie – umowy</a:t>
                      </a:r>
                      <a:endParaRPr lang="pl-PL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2</a:t>
                      </a:r>
                      <a:endParaRPr kumimoji="0" lang="pl-PL" sz="1800" b="1" kern="1200" dirty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83671">
                <a:tc>
                  <a:txBody>
                    <a:bodyPr/>
                    <a:lstStyle/>
                    <a:p>
                      <a:pPr algn="l"/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Promowanie – kwoty umów</a:t>
                      </a:r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100.399,20</a:t>
                      </a:r>
                      <a:endParaRPr kumimoji="0" lang="pl-PL" sz="1800" b="1" kern="1200" dirty="0">
                        <a:solidFill>
                          <a:srgbClr val="F15B23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836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aseline="0" dirty="0" smtClean="0">
                          <a:solidFill>
                            <a:srgbClr val="0080B6"/>
                          </a:solidFill>
                          <a:latin typeface="Trebuchet MS" pitchFamily="34" charset="0"/>
                        </a:rPr>
                        <a:t>Promowanie – płatności</a:t>
                      </a:r>
                      <a:endParaRPr lang="pl-PL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kern="1200" dirty="0" smtClean="0">
                          <a:solidFill>
                            <a:srgbClr val="F15B23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+mn-ea"/>
                          <a:cs typeface="+mn-cs"/>
                        </a:rPr>
                        <a:t>100.399,20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II. Podsumowanie</a:t>
            </a:r>
            <a:b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</a:br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2016-2024 </a:t>
            </a:r>
            <a:r>
              <a:rPr lang="pl-PL" sz="5400" dirty="0" smtClean="0">
                <a:solidFill>
                  <a:srgbClr val="0080B6"/>
                </a:solidFill>
                <a:latin typeface="Trebuchet MS" pitchFamily="34" charset="0"/>
              </a:rPr>
              <a:t>roku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9648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Niestandardowy 3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0080B6"/>
      </a:accent1>
      <a:accent2>
        <a:srgbClr val="DA1F28"/>
      </a:accent2>
      <a:accent3>
        <a:srgbClr val="EB641B"/>
      </a:accent3>
      <a:accent4>
        <a:srgbClr val="39639D"/>
      </a:accent4>
      <a:accent5>
        <a:srgbClr val="D25E00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3760</TotalTime>
  <Words>675</Words>
  <Application>Microsoft Office PowerPoint</Application>
  <PresentationFormat>Pokaz na ekranie (4:3)</PresentationFormat>
  <Paragraphs>153</Paragraphs>
  <Slides>27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5" baseType="lpstr">
      <vt:lpstr>Arial</vt:lpstr>
      <vt:lpstr>Lucida Sans Unicode</vt:lpstr>
      <vt:lpstr>Trebuchet MS</vt:lpstr>
      <vt:lpstr>Verdana</vt:lpstr>
      <vt:lpstr>Wingdings 2</vt:lpstr>
      <vt:lpstr>Wingdings 3</vt:lpstr>
      <vt:lpstr>Hol</vt:lpstr>
      <vt:lpstr>CorelDRAW</vt:lpstr>
      <vt:lpstr>„Razem można więcej”  Warsztat refleksyjny Stowarzyszenia Łączy Nas Kanał Elbląski  Lokalna Grupa Działania</vt:lpstr>
      <vt:lpstr>Prezentacja programu PowerPoint</vt:lpstr>
      <vt:lpstr>I. Warsztat  refleksyjny</vt:lpstr>
      <vt:lpstr>II. Podsumowanie lat 2016-2026</vt:lpstr>
      <vt:lpstr>II. Podsumowanie 2016-2022 roku</vt:lpstr>
      <vt:lpstr>II. Podsumowanie 2016-2024 roku</vt:lpstr>
      <vt:lpstr>II. Podsumowanie 2016-2024 roku</vt:lpstr>
      <vt:lpstr>II. Podsumowanie 2016-2024 roku</vt:lpstr>
      <vt:lpstr>II. Podsumowanie 2016-2024 roku</vt:lpstr>
      <vt:lpstr>II. Podsumowanie 2016-2024 roku</vt:lpstr>
      <vt:lpstr>II. Podsumowanie 2016-2024 roku</vt:lpstr>
      <vt:lpstr>II. Podsumowanie 2016-2024 roku</vt:lpstr>
      <vt:lpstr>  III. Tezy do dyskusji  </vt:lpstr>
      <vt:lpstr>III. Dyskusja</vt:lpstr>
      <vt:lpstr>III. Dyskusja</vt:lpstr>
      <vt:lpstr>III. Dyskusja</vt:lpstr>
      <vt:lpstr>III. Dyskusja</vt:lpstr>
      <vt:lpstr>III. Dyskusja</vt:lpstr>
      <vt:lpstr>III. Dyskusja</vt:lpstr>
      <vt:lpstr>III. Dyskusja</vt:lpstr>
      <vt:lpstr>   IV. Plany KE LGD  na lata 2025 - 2029    </vt:lpstr>
      <vt:lpstr>IV. Plany KE LGD  na lata 2025 - 2029</vt:lpstr>
      <vt:lpstr>IV. Plany KE LGD  na lata 2025 - 2029</vt:lpstr>
      <vt:lpstr>IV. Plany KE LGD  na lata 2025 - 2029</vt:lpstr>
      <vt:lpstr>IV. Plany KE LGD  na lata 2025 - 2029</vt:lpstr>
      <vt:lpstr>       V. Podsumowanie  warsztatu refleksyjnego         </vt:lpstr>
      <vt:lpstr>Dziękujemy za uwagę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PC</dc:creator>
  <cp:lastModifiedBy>user</cp:lastModifiedBy>
  <cp:revision>471</cp:revision>
  <dcterms:created xsi:type="dcterms:W3CDTF">2017-03-02T06:50:16Z</dcterms:created>
  <dcterms:modified xsi:type="dcterms:W3CDTF">2025-02-24T12:47:24Z</dcterms:modified>
</cp:coreProperties>
</file>